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Raleway"/>
      <p:regular r:id="rId8"/>
      <p:bold r:id="rId9"/>
      <p:italic r:id="rId10"/>
      <p:boldItalic r:id="rId11"/>
    </p:embeddedFont>
    <p:embeddedFont>
      <p:font typeface="La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Italic.fntdata"/><Relationship Id="rId10" Type="http://schemas.openxmlformats.org/officeDocument/2006/relationships/font" Target="fonts/Raleway-italic.fntdata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bold.fntdata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7c7c89f792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7c7c89f792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45225" y="2762725"/>
            <a:ext cx="67365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>
            <a:off x="5938246" y="2533163"/>
            <a:ext cx="7218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659861" y="2533163"/>
            <a:ext cx="7218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1" y="2533163"/>
            <a:ext cx="7218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21425" y="2533163"/>
            <a:ext cx="52167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color background">
  <p:cSld name="BLANK_1">
    <p:bg>
      <p:bgPr>
        <a:solidFill>
          <a:schemeClr val="accent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1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1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1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1"/>
          <p:cNvSpPr txBox="1"/>
          <p:nvPr>
            <p:ph idx="12" type="sldNum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">
  <p:cSld name="TITLE_2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6" name="Google Shape;86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87" name="Google Shape;8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3">
  <p:cSld name="TITLE_3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91" name="Google Shape;9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0"/>
            <a:ext cx="9144000" cy="399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9" name="Google Shape;19;p3"/>
          <p:cNvSpPr/>
          <p:nvPr/>
        </p:nvSpPr>
        <p:spPr>
          <a:xfrm>
            <a:off x="3047704" y="3992850"/>
            <a:ext cx="3047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6096271" y="3992850"/>
            <a:ext cx="3047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1" y="3992850"/>
            <a:ext cx="3047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" type="body"/>
          </p:nvPr>
        </p:nvSpPr>
        <p:spPr>
          <a:xfrm>
            <a:off x="1710425" y="2161800"/>
            <a:ext cx="57237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▷"/>
              <a:defRPr i="1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9pPr>
          </a:lstStyle>
          <a:p/>
        </p:txBody>
      </p:sp>
      <p:sp>
        <p:nvSpPr>
          <p:cNvPr id="25" name="Google Shape;25;p4"/>
          <p:cNvSpPr txBox="1"/>
          <p:nvPr/>
        </p:nvSpPr>
        <p:spPr>
          <a:xfrm>
            <a:off x="3593400" y="118141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chemeClr val="accent6"/>
                </a:solidFill>
              </a:rPr>
              <a:t>“</a:t>
            </a:r>
            <a:endParaRPr b="1" sz="9600">
              <a:solidFill>
                <a:schemeClr val="accent6"/>
              </a:solidFill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5723283" y="1599675"/>
            <a:ext cx="17103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7434177" y="1599675"/>
            <a:ext cx="17103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0" y="1599675"/>
            <a:ext cx="17103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1710425" y="1599675"/>
            <a:ext cx="17103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▷"/>
              <a:defRPr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4" name="Google Shape;34;p5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6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6"/>
          <p:cNvSpPr txBox="1"/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893625" y="1200150"/>
            <a:ext cx="31368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4219456" y="1200150"/>
            <a:ext cx="31368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7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7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7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7"/>
          <p:cNvSpPr txBox="1"/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" type="body"/>
          </p:nvPr>
        </p:nvSpPr>
        <p:spPr>
          <a:xfrm>
            <a:off x="893700" y="1200150"/>
            <a:ext cx="23712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55" name="Google Shape;55;p7"/>
          <p:cNvSpPr txBox="1"/>
          <p:nvPr>
            <p:ph idx="2" type="body"/>
          </p:nvPr>
        </p:nvSpPr>
        <p:spPr>
          <a:xfrm>
            <a:off x="3386404" y="1200150"/>
            <a:ext cx="23712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56" name="Google Shape;56;p7"/>
          <p:cNvSpPr txBox="1"/>
          <p:nvPr>
            <p:ph idx="3" type="body"/>
          </p:nvPr>
        </p:nvSpPr>
        <p:spPr>
          <a:xfrm>
            <a:off x="5879107" y="1200150"/>
            <a:ext cx="23712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8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8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8"/>
          <p:cNvSpPr txBox="1"/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9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9"/>
          <p:cNvSpPr txBox="1"/>
          <p:nvPr>
            <p:ph idx="1" type="body"/>
          </p:nvPr>
        </p:nvSpPr>
        <p:spPr>
          <a:xfrm>
            <a:off x="893700" y="4649963"/>
            <a:ext cx="6462600" cy="35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0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0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0"/>
          <p:cNvSpPr txBox="1"/>
          <p:nvPr>
            <p:ph idx="12" type="sldNum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Discussion 1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97" name="Google Shape;97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11 Sept 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457825" y="340950"/>
            <a:ext cx="82251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Analyzing the data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03" name="Google Shape;103;p15"/>
          <p:cNvSpPr txBox="1"/>
          <p:nvPr>
            <p:ph idx="1" type="body"/>
          </p:nvPr>
        </p:nvSpPr>
        <p:spPr>
          <a:xfrm>
            <a:off x="457825" y="1338725"/>
            <a:ext cx="8225100" cy="35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 sz="1800">
                <a:solidFill>
                  <a:srgbClr val="000000"/>
                </a:solidFill>
              </a:rPr>
              <a:t>Download </a:t>
            </a:r>
            <a:r>
              <a:rPr lang="en" sz="1800">
                <a:solidFill>
                  <a:schemeClr val="accent5"/>
                </a:solidFill>
              </a:rPr>
              <a:t>dis1.zip</a:t>
            </a:r>
            <a:r>
              <a:rPr lang="en" sz="1800">
                <a:solidFill>
                  <a:srgbClr val="000000"/>
                </a:solidFill>
              </a:rPr>
              <a:t> from Piazza.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 sz="1800">
                <a:solidFill>
                  <a:srgbClr val="000000"/>
                </a:solidFill>
              </a:rPr>
              <a:t>Unzip it, and open the </a:t>
            </a:r>
            <a:r>
              <a:rPr lang="en" sz="1800">
                <a:solidFill>
                  <a:schemeClr val="accent5"/>
                </a:solidFill>
              </a:rPr>
              <a:t>dis1.ipynb</a:t>
            </a:r>
            <a:r>
              <a:rPr lang="en" sz="1800">
                <a:solidFill>
                  <a:srgbClr val="000000"/>
                </a:solidFill>
              </a:rPr>
              <a:t> file </a:t>
            </a:r>
            <a:r>
              <a:rPr lang="en" sz="1800">
                <a:solidFill>
                  <a:srgbClr val="000000"/>
                </a:solidFill>
              </a:rPr>
              <a:t>locally or on Colab (recommended)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 sz="1800">
                <a:solidFill>
                  <a:srgbClr val="000000"/>
                </a:solidFill>
              </a:rPr>
              <a:t>Load the </a:t>
            </a:r>
            <a:r>
              <a:rPr lang="en" sz="1800">
                <a:solidFill>
                  <a:schemeClr val="accent5"/>
                </a:solidFill>
              </a:rPr>
              <a:t>superhero.csv</a:t>
            </a:r>
            <a:r>
              <a:rPr lang="en" sz="1800">
                <a:solidFill>
                  <a:srgbClr val="000000"/>
                </a:solidFill>
              </a:rPr>
              <a:t> file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ntonio template">
  <a:themeElements>
    <a:clrScheme name="Custom 347">
      <a:dk1>
        <a:srgbClr val="677480"/>
      </a:dk1>
      <a:lt1>
        <a:srgbClr val="FFFFFF"/>
      </a:lt1>
      <a:dk2>
        <a:srgbClr val="2185C5"/>
      </a:dk2>
      <a:lt2>
        <a:srgbClr val="DEE2E6"/>
      </a:lt2>
      <a:accent1>
        <a:srgbClr val="2185C5"/>
      </a:accent1>
      <a:accent2>
        <a:srgbClr val="7ECEFD"/>
      </a:accent2>
      <a:accent3>
        <a:srgbClr val="F20253"/>
      </a:accent3>
      <a:accent4>
        <a:srgbClr val="FF9715"/>
      </a:accent4>
      <a:accent5>
        <a:srgbClr val="1C3AA9"/>
      </a:accent5>
      <a:accent6>
        <a:srgbClr val="97ABBC"/>
      </a:accent6>
      <a:hlink>
        <a:srgbClr val="2185C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